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74" r:id="rId5"/>
    <p:sldId id="285" r:id="rId6"/>
    <p:sldId id="283" r:id="rId7"/>
    <p:sldId id="282" r:id="rId8"/>
    <p:sldId id="275" r:id="rId9"/>
    <p:sldId id="261" r:id="rId10"/>
    <p:sldId id="276" r:id="rId11"/>
    <p:sldId id="281" r:id="rId12"/>
    <p:sldId id="291" r:id="rId13"/>
    <p:sldId id="294" r:id="rId14"/>
    <p:sldId id="296" r:id="rId15"/>
    <p:sldId id="297" r:id="rId16"/>
    <p:sldId id="295" r:id="rId17"/>
    <p:sldId id="287" r:id="rId18"/>
    <p:sldId id="277" r:id="rId19"/>
    <p:sldId id="279" r:id="rId20"/>
    <p:sldId id="280" r:id="rId21"/>
    <p:sldId id="293" r:id="rId22"/>
    <p:sldId id="273" r:id="rId23"/>
    <p:sldId id="265" r:id="rId24"/>
    <p:sldId id="266" r:id="rId25"/>
    <p:sldId id="267" r:id="rId26"/>
    <p:sldId id="289" r:id="rId27"/>
  </p:sldIdLst>
  <p:sldSz cx="12192000" cy="6858000"/>
  <p:notesSz cx="6858000" cy="9144000"/>
  <p:defaultTextStyle>
    <a:defPPr>
      <a:defRPr lang="es-419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42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32" autoAdjust="0"/>
    <p:restoredTop sz="94660"/>
  </p:normalViewPr>
  <p:slideViewPr>
    <p:cSldViewPr snapToGrid="0">
      <p:cViewPr varScale="1">
        <p:scale>
          <a:sx n="78" d="100"/>
          <a:sy n="78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419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FE7B36-91F8-4A95-AD6A-3ADD57232D95}" type="datetimeFigureOut">
              <a:rPr lang="es-419" smtClean="0"/>
              <a:t>23/4/2018</a:t>
            </a:fld>
            <a:endParaRPr lang="es-419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419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s-419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419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C9F0B-684E-4A07-A4C8-1532ECB5CCA7}" type="slidenum">
              <a:rPr lang="es-419" smtClean="0"/>
              <a:t>‹N°›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748800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D0FA93-9E4C-4EC3-9D7F-A66CF3D99F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s-419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129BB8F-32A9-4AB9-931E-34FD45FA2A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s-419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23BDAD4-461C-43F8-8DDF-10760FFAA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419" dirty="0" err="1"/>
              <a:t>Projet</a:t>
            </a:r>
            <a:r>
              <a:rPr lang="es-419" dirty="0"/>
              <a:t> </a:t>
            </a:r>
            <a:r>
              <a:rPr lang="es-419" dirty="0" err="1"/>
              <a:t>co-eLAB</a:t>
            </a:r>
            <a:r>
              <a:rPr lang="es-419" dirty="0"/>
              <a:t> 2722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4C57F5F-F558-409E-B5A7-199615BBA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>
            <a:lvl1pPr>
              <a:defRPr sz="1600"/>
            </a:lvl1pPr>
          </a:lstStyle>
          <a:p>
            <a:fld id="{ECE5629A-449C-4ADB-9D8F-E586EA7FD72C}" type="slidenum">
              <a:rPr lang="es-419" smtClean="0"/>
              <a:pPr/>
              <a:t>‹N°›</a:t>
            </a:fld>
            <a:endParaRPr lang="es-419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DA80ED0A-AD32-4907-9605-ABB37E1ED4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166" y="-6399"/>
            <a:ext cx="5337106" cy="5016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22787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89DDB0C-912E-4F89-9FF9-CB85FE28E8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CE5629A-449C-4ADB-9D8F-E586EA7FD72C}" type="slidenum">
              <a:rPr lang="es-419" smtClean="0"/>
              <a:pPr/>
              <a:t>‹N°›</a:t>
            </a:fld>
            <a:endParaRPr lang="es-419" dirty="0"/>
          </a:p>
        </p:txBody>
      </p:sp>
      <p:sp>
        <p:nvSpPr>
          <p:cNvPr id="7" name="Espace réservé du titre 6">
            <a:extLst>
              <a:ext uri="{FF2B5EF4-FFF2-40B4-BE49-F238E27FC236}">
                <a16:creationId xmlns:a16="http://schemas.microsoft.com/office/drawing/2014/main" id="{06E6818E-6CA1-41D2-A65B-6791719A4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538" y="71017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  <a:endParaRPr lang="es-419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29B43C0E-DA1D-4176-917D-3D3A8367AA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8538" y="203573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s-419" dirty="0"/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6D66500B-4219-444B-8C00-87125A64C1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47656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419" dirty="0" err="1"/>
              <a:t>Projets</a:t>
            </a:r>
            <a:r>
              <a:rPr lang="es-419" dirty="0"/>
              <a:t> </a:t>
            </a:r>
            <a:r>
              <a:rPr lang="es-419" dirty="0" err="1"/>
              <a:t>co-eLAB</a:t>
            </a:r>
            <a:r>
              <a:rPr lang="es-419" dirty="0"/>
              <a:t> 2722 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A64D6673-7B9F-4B1C-8138-E6334AFC06A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166" y="-6399"/>
            <a:ext cx="5337106" cy="5016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882514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419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4.png"/><Relationship Id="rId7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9.png"/><Relationship Id="rId7" Type="http://schemas.microsoft.com/office/2007/relationships/hdphoto" Target="../media/hdphoto2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11" Type="http://schemas.openxmlformats.org/officeDocument/2006/relationships/image" Target="../media/image15.png"/><Relationship Id="rId5" Type="http://schemas.microsoft.com/office/2007/relationships/hdphoto" Target="../media/hdphoto1.wdp"/><Relationship Id="rId10" Type="http://schemas.openxmlformats.org/officeDocument/2006/relationships/image" Target="../media/image18.png"/><Relationship Id="rId4" Type="http://schemas.openxmlformats.org/officeDocument/2006/relationships/image" Target="../media/image4.png"/><Relationship Id="rId9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4.png"/><Relationship Id="rId7" Type="http://schemas.openxmlformats.org/officeDocument/2006/relationships/image" Target="../media/image5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0.png"/><Relationship Id="rId10" Type="http://schemas.openxmlformats.org/officeDocument/2006/relationships/image" Target="../media/image15.png"/><Relationship Id="rId4" Type="http://schemas.microsoft.com/office/2007/relationships/hdphoto" Target="../media/hdphoto1.wdp"/><Relationship Id="rId9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0/" TargetMode="Externa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F9FB82-4030-4845-82FA-1B7C2F25E1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5526" y="612276"/>
            <a:ext cx="9144000" cy="1361345"/>
          </a:xfrm>
        </p:spPr>
        <p:txBody>
          <a:bodyPr/>
          <a:lstStyle/>
          <a:p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Farming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By Satellite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492B0077-59CC-40D8-BE1A-9ACBBBC9B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97926" y="6284716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fld>
            <a:endParaRPr lang="es-419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2532A1A4-B220-489D-9432-00FC9DE90EAF}"/>
              </a:ext>
            </a:extLst>
          </p:cNvPr>
          <p:cNvSpPr txBox="1"/>
          <p:nvPr/>
        </p:nvSpPr>
        <p:spPr>
          <a:xfrm>
            <a:off x="4082229" y="3831849"/>
            <a:ext cx="4768947" cy="193899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Louis Anthonioz – HEI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Ugo Marchand – HEI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Tancrede</a:t>
            </a: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Bernarovat</a:t>
            </a: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ISEN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Jean Le-</a:t>
            </a:r>
            <a:r>
              <a:rPr lang="fr-FR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Bellego</a:t>
            </a: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</a:t>
            </a: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ISEN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Salah-Eddine </a:t>
            </a:r>
            <a:r>
              <a:rPr lang="fr-FR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Guermat</a:t>
            </a: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</a:t>
            </a: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ISEN</a:t>
            </a:r>
            <a:endParaRPr lang="es-419" dirty="0"/>
          </a:p>
        </p:txBody>
      </p:sp>
      <p:sp>
        <p:nvSpPr>
          <p:cNvPr id="18" name="Espace réservé du pied de page 17">
            <a:extLst>
              <a:ext uri="{FF2B5EF4-FFF2-40B4-BE49-F238E27FC236}">
                <a16:creationId xmlns:a16="http://schemas.microsoft.com/office/drawing/2014/main" id="{C3C0E06A-6735-4D7B-B1AD-A660C56FD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874" y="6284716"/>
            <a:ext cx="2278966" cy="365125"/>
          </a:xfrm>
        </p:spPr>
        <p:txBody>
          <a:bodyPr/>
          <a:lstStyle/>
          <a:p>
            <a:r>
              <a:rPr lang="es-419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Projets</a:t>
            </a:r>
            <a:r>
              <a:rPr lang="es-419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s-419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co-eLAB</a:t>
            </a:r>
            <a:r>
              <a:rPr lang="es-419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2722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8F0F2C3-E07D-4827-94CF-27AF6DF46D81}"/>
              </a:ext>
            </a:extLst>
          </p:cNvPr>
          <p:cNvSpPr txBox="1"/>
          <p:nvPr/>
        </p:nvSpPr>
        <p:spPr>
          <a:xfrm>
            <a:off x="3574936" y="3640907"/>
            <a:ext cx="5783532" cy="2486946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516431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46117" y="-26126"/>
            <a:ext cx="2355669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concept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10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688" y="182563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47" y="2834522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4648" y="1158224"/>
            <a:ext cx="1766429" cy="133911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C311223-C1C4-431D-80BE-4D3DCCE866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27671" y="3477000"/>
            <a:ext cx="1904033" cy="1668967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52E922F-A2A0-4A53-8FDA-B107AC92C4C4}"/>
              </a:ext>
            </a:extLst>
          </p:cNvPr>
          <p:cNvSpPr txBox="1"/>
          <p:nvPr/>
        </p:nvSpPr>
        <p:spPr>
          <a:xfrm>
            <a:off x="565631" y="4227483"/>
            <a:ext cx="137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</a:t>
            </a:r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3778190" y="772798"/>
            <a:ext cx="2785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7710792" y="162781"/>
            <a:ext cx="1222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Satellite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9E4039A-27E6-44B1-B6D4-B865430E6B8F}"/>
              </a:ext>
            </a:extLst>
          </p:cNvPr>
          <p:cNvSpPr txBox="1"/>
          <p:nvPr/>
        </p:nvSpPr>
        <p:spPr>
          <a:xfrm>
            <a:off x="7127671" y="5145967"/>
            <a:ext cx="1954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Interface administrateur</a:t>
            </a:r>
            <a:endParaRPr lang="es-419" b="1" dirty="0">
              <a:solidFill>
                <a:srgbClr val="C00000"/>
              </a:solidFill>
            </a:endParaRPr>
          </a:p>
        </p:txBody>
      </p:sp>
      <p:cxnSp>
        <p:nvCxnSpPr>
          <p:cNvPr id="13" name="Connecteur droit avec flèche 12">
            <a:extLst>
              <a:ext uri="{FF2B5EF4-FFF2-40B4-BE49-F238E27FC236}">
                <a16:creationId xmlns:a16="http://schemas.microsoft.com/office/drawing/2014/main" id="{768CB356-3BE7-4F01-A29A-0261057D9201}"/>
              </a:ext>
            </a:extLst>
          </p:cNvPr>
          <p:cNvCxnSpPr/>
          <p:nvPr/>
        </p:nvCxnSpPr>
        <p:spPr>
          <a:xfrm flipV="1">
            <a:off x="1938701" y="2076994"/>
            <a:ext cx="1470705" cy="1071155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9282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8A3D8B-BF54-480E-9869-D3EBFE4463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9059" y="0"/>
            <a:ext cx="5712941" cy="667909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L’interface administrateur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7FC6BBD-5F46-44E6-A63B-FF9C1E15D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4051228-E22B-4BC9-9493-5FC93DE6B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11</a:t>
            </a:fld>
            <a:endParaRPr lang="es-419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455C19D-B141-4374-8268-625313C74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508" y="2011826"/>
            <a:ext cx="3500507" cy="3068346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BE17D1C7-07DC-40F5-ACA7-097CA18FE68C}"/>
              </a:ext>
            </a:extLst>
          </p:cNvPr>
          <p:cNvSpPr txBox="1"/>
          <p:nvPr/>
        </p:nvSpPr>
        <p:spPr>
          <a:xfrm>
            <a:off x="383059" y="5080172"/>
            <a:ext cx="926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1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7C01815-8BB7-42AC-8FB5-BEBD85F247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6686" y="2062495"/>
            <a:ext cx="5982806" cy="2733009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86A53F12-AD20-4083-A38E-07EB99E967D9}"/>
              </a:ext>
            </a:extLst>
          </p:cNvPr>
          <p:cNvSpPr txBox="1"/>
          <p:nvPr/>
        </p:nvSpPr>
        <p:spPr>
          <a:xfrm>
            <a:off x="5854967" y="4895506"/>
            <a:ext cx="926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2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75520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8A3D8B-BF54-480E-9869-D3EBFE4463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9059" y="0"/>
            <a:ext cx="5712941" cy="667909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L’interface administrateur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7FC6BBD-5F46-44E6-A63B-FF9C1E15D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4051228-E22B-4BC9-9493-5FC93DE6B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12</a:t>
            </a:fld>
            <a:endParaRPr lang="es-419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863D0E39-C37B-4FFD-8CD9-33FD94578C9B}"/>
              </a:ext>
            </a:extLst>
          </p:cNvPr>
          <p:cNvGrpSpPr/>
          <p:nvPr/>
        </p:nvGrpSpPr>
        <p:grpSpPr>
          <a:xfrm>
            <a:off x="3204519" y="974936"/>
            <a:ext cx="5346511" cy="5708169"/>
            <a:chOff x="0" y="0"/>
            <a:chExt cx="5939790" cy="6535420"/>
          </a:xfrm>
        </p:grpSpPr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9C0A44E9-23CB-4556-9017-B43533911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52675"/>
              <a:ext cx="5939790" cy="4182745"/>
            </a:xfrm>
            <a:prstGeom prst="rect">
              <a:avLst/>
            </a:prstGeom>
          </p:spPr>
        </p:pic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6B76DC78-C32E-4ACD-8AF1-D0806E77C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5939790" cy="2329180"/>
            </a:xfrm>
            <a:prstGeom prst="rect">
              <a:avLst/>
            </a:prstGeom>
          </p:spPr>
        </p:pic>
      </p:grpSp>
      <p:sp>
        <p:nvSpPr>
          <p:cNvPr id="13" name="ZoneTexte 12">
            <a:extLst>
              <a:ext uri="{FF2B5EF4-FFF2-40B4-BE49-F238E27FC236}">
                <a16:creationId xmlns:a16="http://schemas.microsoft.com/office/drawing/2014/main" id="{52446B64-46CE-42A1-9722-A43DE228C39C}"/>
              </a:ext>
            </a:extLst>
          </p:cNvPr>
          <p:cNvSpPr txBox="1"/>
          <p:nvPr/>
        </p:nvSpPr>
        <p:spPr>
          <a:xfrm>
            <a:off x="2277762" y="974936"/>
            <a:ext cx="926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3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4902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53897" y="-15804"/>
            <a:ext cx="2238103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concept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13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688" y="182563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47" y="2834522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82670" y="1285637"/>
            <a:ext cx="1508563" cy="114363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C311223-C1C4-431D-80BE-4D3DCCE866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47247" y="5220298"/>
            <a:ext cx="1373071" cy="1203556"/>
          </a:xfrm>
          <a:prstGeom prst="rect">
            <a:avLst/>
          </a:prstGeom>
        </p:spPr>
      </p:pic>
      <p:sp useBgFill="1"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3882670" y="879822"/>
            <a:ext cx="1671458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 useBgFill="1"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7370529" y="200786"/>
            <a:ext cx="97999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Satellite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57263377-D0C9-4F43-8BE2-F2DC2D3D1EB3}"/>
              </a:ext>
            </a:extLst>
          </p:cNvPr>
          <p:cNvCxnSpPr>
            <a:cxnSpLocks/>
          </p:cNvCxnSpPr>
          <p:nvPr/>
        </p:nvCxnSpPr>
        <p:spPr>
          <a:xfrm flipH="1">
            <a:off x="6454501" y="3703429"/>
            <a:ext cx="1531634" cy="1247777"/>
          </a:xfrm>
          <a:prstGeom prst="straightConnector1">
            <a:avLst/>
          </a:prstGeom>
          <a:ln w="57150">
            <a:solidFill>
              <a:srgbClr val="C00000"/>
            </a:solidFill>
            <a:headEnd type="triangle"/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/>
            <a:lightRig rig="threePt" dir="t"/>
          </a:scene3d>
          <a:sp3d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ZoneTexte 26">
            <a:extLst>
              <a:ext uri="{FF2B5EF4-FFF2-40B4-BE49-F238E27FC236}">
                <a16:creationId xmlns:a16="http://schemas.microsoft.com/office/drawing/2014/main" id="{32BC1B51-470F-4A73-BDC0-7216E321069D}"/>
              </a:ext>
            </a:extLst>
          </p:cNvPr>
          <p:cNvSpPr txBox="1"/>
          <p:nvPr/>
        </p:nvSpPr>
        <p:spPr>
          <a:xfrm>
            <a:off x="821806" y="4119478"/>
            <a:ext cx="980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DDD37DFA-DE4B-4C14-BCA0-5D610CF24ECC}"/>
              </a:ext>
            </a:extLst>
          </p:cNvPr>
          <p:cNvSpPr txBox="1"/>
          <p:nvPr/>
        </p:nvSpPr>
        <p:spPr>
          <a:xfrm>
            <a:off x="7334339" y="5716202"/>
            <a:ext cx="2281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administrateur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970803D-D66B-4C95-93B4-0F63406ADF9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28275" y="2694426"/>
            <a:ext cx="1487710" cy="1048159"/>
          </a:xfrm>
          <a:prstGeom prst="rect">
            <a:avLst/>
          </a:prstGeom>
        </p:spPr>
      </p:pic>
      <p:cxnSp>
        <p:nvCxnSpPr>
          <p:cNvPr id="1028" name="Connecteur droit avec flèche 1027">
            <a:extLst>
              <a:ext uri="{FF2B5EF4-FFF2-40B4-BE49-F238E27FC236}">
                <a16:creationId xmlns:a16="http://schemas.microsoft.com/office/drawing/2014/main" id="{54272CDD-80F3-466E-AB7D-EF7D2008107F}"/>
              </a:ext>
            </a:extLst>
          </p:cNvPr>
          <p:cNvCxnSpPr>
            <a:cxnSpLocks/>
          </p:cNvCxnSpPr>
          <p:nvPr/>
        </p:nvCxnSpPr>
        <p:spPr>
          <a:xfrm flipV="1">
            <a:off x="8954389" y="1249154"/>
            <a:ext cx="327992" cy="987756"/>
          </a:xfrm>
          <a:prstGeom prst="straightConnector1">
            <a:avLst/>
          </a:prstGeom>
          <a:ln w="5715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0" name="Connecteur droit avec flèche 1029">
            <a:extLst>
              <a:ext uri="{FF2B5EF4-FFF2-40B4-BE49-F238E27FC236}">
                <a16:creationId xmlns:a16="http://schemas.microsoft.com/office/drawing/2014/main" id="{5E031684-242D-40B4-AC09-DB633CFE928E}"/>
              </a:ext>
            </a:extLst>
          </p:cNvPr>
          <p:cNvCxnSpPr/>
          <p:nvPr/>
        </p:nvCxnSpPr>
        <p:spPr>
          <a:xfrm>
            <a:off x="5997150" y="1999295"/>
            <a:ext cx="1131829" cy="655125"/>
          </a:xfrm>
          <a:prstGeom prst="straightConnector1">
            <a:avLst/>
          </a:prstGeom>
          <a:ln w="5715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Connecteur droit avec flèche 1035">
            <a:extLst>
              <a:ext uri="{FF2B5EF4-FFF2-40B4-BE49-F238E27FC236}">
                <a16:creationId xmlns:a16="http://schemas.microsoft.com/office/drawing/2014/main" id="{1857976F-CB51-4040-A8C5-49EBD074CC4B}"/>
              </a:ext>
            </a:extLst>
          </p:cNvPr>
          <p:cNvCxnSpPr>
            <a:cxnSpLocks/>
          </p:cNvCxnSpPr>
          <p:nvPr/>
        </p:nvCxnSpPr>
        <p:spPr>
          <a:xfrm flipV="1">
            <a:off x="1749374" y="2346945"/>
            <a:ext cx="1646969" cy="970972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ZoneTexte 7">
            <a:extLst>
              <a:ext uri="{FF2B5EF4-FFF2-40B4-BE49-F238E27FC236}">
                <a16:creationId xmlns:a16="http://schemas.microsoft.com/office/drawing/2014/main" id="{44DF7E6B-62E3-4FC8-9E22-125D4AC5A0B3}"/>
              </a:ext>
            </a:extLst>
          </p:cNvPr>
          <p:cNvSpPr txBox="1"/>
          <p:nvPr/>
        </p:nvSpPr>
        <p:spPr>
          <a:xfrm>
            <a:off x="8573818" y="3830769"/>
            <a:ext cx="1272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Serveur</a:t>
            </a:r>
            <a:endParaRPr lang="es-419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2393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9023CA-363C-4D25-B34C-5117DB54A1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40389" y="0"/>
            <a:ext cx="2551611" cy="662260"/>
          </a:xfrm>
        </p:spPr>
        <p:txBody>
          <a:bodyPr>
            <a:normAutofit/>
          </a:bodyPr>
          <a:lstStyle/>
          <a:p>
            <a:r>
              <a:rPr lang="fr-FR" sz="3600" dirty="0"/>
              <a:t>Le serveur</a:t>
            </a:r>
            <a:endParaRPr lang="es-419" sz="3600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6500C6D-1B37-4DD6-9BBF-8A4F5AC57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C591E4D-8276-4F38-9147-6D7A17E15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14</a:t>
            </a:fld>
            <a:endParaRPr lang="es-419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4322371-B80B-4E45-B2B1-1F741F543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8961" y="666613"/>
            <a:ext cx="1487710" cy="104815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B8CC6FAD-904D-4AE6-9128-E1CFD0DE2C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2811" y="2189117"/>
            <a:ext cx="7943745" cy="3646851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2FA78DDC-7562-4CAA-B186-95C626183586}"/>
              </a:ext>
            </a:extLst>
          </p:cNvPr>
          <p:cNvSpPr txBox="1"/>
          <p:nvPr/>
        </p:nvSpPr>
        <p:spPr>
          <a:xfrm>
            <a:off x="1482811" y="1337773"/>
            <a:ext cx="3076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langage Node.js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678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9023CA-363C-4D25-B34C-5117DB54A1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40389" y="0"/>
            <a:ext cx="2551611" cy="662260"/>
          </a:xfrm>
        </p:spPr>
        <p:txBody>
          <a:bodyPr>
            <a:normAutofit/>
          </a:bodyPr>
          <a:lstStyle/>
          <a:p>
            <a:r>
              <a:rPr lang="fr-FR" sz="3600" dirty="0"/>
              <a:t>Le serveur</a:t>
            </a:r>
            <a:endParaRPr lang="es-419" sz="3600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6500C6D-1B37-4DD6-9BBF-8A4F5AC57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C591E4D-8276-4F38-9147-6D7A17E15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15</a:t>
            </a:fld>
            <a:endParaRPr lang="es-419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4322371-B80B-4E45-B2B1-1F741F543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8961" y="666613"/>
            <a:ext cx="1487710" cy="1048159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48E5B5D3-A78A-4384-9A36-D37EA181D4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2826" y="2833013"/>
            <a:ext cx="8536838" cy="2223135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CD74AE20-AD63-4D3E-B2D6-AA2BC0B3A73F}"/>
              </a:ext>
            </a:extLst>
          </p:cNvPr>
          <p:cNvSpPr txBox="1"/>
          <p:nvPr/>
        </p:nvSpPr>
        <p:spPr>
          <a:xfrm>
            <a:off x="1692876" y="2017431"/>
            <a:ext cx="32621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Communication asynchrone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750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53897" y="-15804"/>
            <a:ext cx="2238103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concept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16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688" y="182563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47" y="2834522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5078" y="1153410"/>
            <a:ext cx="1508563" cy="114363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C311223-C1C4-431D-80BE-4D3DCCE866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52700" y="5198812"/>
            <a:ext cx="1373071" cy="1203556"/>
          </a:xfrm>
          <a:prstGeom prst="rect">
            <a:avLst/>
          </a:prstGeom>
        </p:spPr>
      </p:pic>
      <p:sp useBgFill="1"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3552183" y="740117"/>
            <a:ext cx="1671458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 useBgFill="1"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7370529" y="200786"/>
            <a:ext cx="97999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Satellite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928A64E7-194B-4EE7-A31A-B386C07D0D2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51394" y="3327784"/>
            <a:ext cx="1431304" cy="1073478"/>
          </a:xfrm>
          <a:prstGeom prst="rect">
            <a:avLst/>
          </a:prstGeom>
        </p:spPr>
      </p:pic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57263377-D0C9-4F43-8BE2-F2DC2D3D1EB3}"/>
              </a:ext>
            </a:extLst>
          </p:cNvPr>
          <p:cNvCxnSpPr>
            <a:cxnSpLocks/>
          </p:cNvCxnSpPr>
          <p:nvPr/>
        </p:nvCxnSpPr>
        <p:spPr>
          <a:xfrm flipH="1">
            <a:off x="7564593" y="4304144"/>
            <a:ext cx="761178" cy="807214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/>
            <a:lightRig rig="threePt" dir="t"/>
          </a:scene3d>
          <a:sp3d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D756AEE4-9543-4FFB-BB36-7ED816CC69F2}"/>
              </a:ext>
            </a:extLst>
          </p:cNvPr>
          <p:cNvSpPr txBox="1"/>
          <p:nvPr/>
        </p:nvSpPr>
        <p:spPr>
          <a:xfrm>
            <a:off x="4267200" y="4463398"/>
            <a:ext cx="1783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Base de données</a:t>
            </a:r>
            <a:endParaRPr lang="es-419" b="1" dirty="0">
              <a:solidFill>
                <a:srgbClr val="C00000"/>
              </a:solidFill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32BC1B51-470F-4A73-BDC0-7216E321069D}"/>
              </a:ext>
            </a:extLst>
          </p:cNvPr>
          <p:cNvSpPr txBox="1"/>
          <p:nvPr/>
        </p:nvSpPr>
        <p:spPr>
          <a:xfrm>
            <a:off x="768927" y="4119478"/>
            <a:ext cx="980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DDD37DFA-DE4B-4C14-BCA0-5D610CF24ECC}"/>
              </a:ext>
            </a:extLst>
          </p:cNvPr>
          <p:cNvSpPr txBox="1"/>
          <p:nvPr/>
        </p:nvSpPr>
        <p:spPr>
          <a:xfrm>
            <a:off x="8386354" y="5663981"/>
            <a:ext cx="2281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administrateur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970803D-D66B-4C95-93B4-0F63406ADF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909334" y="2918596"/>
            <a:ext cx="1487710" cy="1048159"/>
          </a:xfrm>
          <a:prstGeom prst="rect">
            <a:avLst/>
          </a:prstGeom>
        </p:spPr>
      </p:pic>
      <p:cxnSp>
        <p:nvCxnSpPr>
          <p:cNvPr id="1025" name="Connecteur droit avec flèche 1024">
            <a:extLst>
              <a:ext uri="{FF2B5EF4-FFF2-40B4-BE49-F238E27FC236}">
                <a16:creationId xmlns:a16="http://schemas.microsoft.com/office/drawing/2014/main" id="{25F5BFDD-651D-4F16-AA74-713F82F6826E}"/>
              </a:ext>
            </a:extLst>
          </p:cNvPr>
          <p:cNvCxnSpPr>
            <a:cxnSpLocks/>
          </p:cNvCxnSpPr>
          <p:nvPr/>
        </p:nvCxnSpPr>
        <p:spPr>
          <a:xfrm flipH="1">
            <a:off x="6328891" y="3327784"/>
            <a:ext cx="1343297" cy="269125"/>
          </a:xfrm>
          <a:prstGeom prst="straightConnector1">
            <a:avLst/>
          </a:prstGeom>
          <a:ln w="5715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8" name="Connecteur droit avec flèche 1027">
            <a:extLst>
              <a:ext uri="{FF2B5EF4-FFF2-40B4-BE49-F238E27FC236}">
                <a16:creationId xmlns:a16="http://schemas.microsoft.com/office/drawing/2014/main" id="{54272CDD-80F3-466E-AB7D-EF7D2008107F}"/>
              </a:ext>
            </a:extLst>
          </p:cNvPr>
          <p:cNvCxnSpPr>
            <a:cxnSpLocks/>
          </p:cNvCxnSpPr>
          <p:nvPr/>
        </p:nvCxnSpPr>
        <p:spPr>
          <a:xfrm flipV="1">
            <a:off x="8783867" y="1381255"/>
            <a:ext cx="179035" cy="1142226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0" name="Connecteur droit avec flèche 1029">
            <a:extLst>
              <a:ext uri="{FF2B5EF4-FFF2-40B4-BE49-F238E27FC236}">
                <a16:creationId xmlns:a16="http://schemas.microsoft.com/office/drawing/2014/main" id="{5E031684-242D-40B4-AC09-DB633CFE928E}"/>
              </a:ext>
            </a:extLst>
          </p:cNvPr>
          <p:cNvCxnSpPr>
            <a:cxnSpLocks/>
          </p:cNvCxnSpPr>
          <p:nvPr/>
        </p:nvCxnSpPr>
        <p:spPr>
          <a:xfrm>
            <a:off x="5882698" y="1643546"/>
            <a:ext cx="1487831" cy="879935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Connecteur droit avec flèche 1035">
            <a:extLst>
              <a:ext uri="{FF2B5EF4-FFF2-40B4-BE49-F238E27FC236}">
                <a16:creationId xmlns:a16="http://schemas.microsoft.com/office/drawing/2014/main" id="{1857976F-CB51-4040-A8C5-49EBD074CC4B}"/>
              </a:ext>
            </a:extLst>
          </p:cNvPr>
          <p:cNvCxnSpPr>
            <a:cxnSpLocks/>
          </p:cNvCxnSpPr>
          <p:nvPr/>
        </p:nvCxnSpPr>
        <p:spPr>
          <a:xfrm flipV="1">
            <a:off x="1749374" y="2083513"/>
            <a:ext cx="1431305" cy="1234403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ZoneTexte 14">
            <a:extLst>
              <a:ext uri="{FF2B5EF4-FFF2-40B4-BE49-F238E27FC236}">
                <a16:creationId xmlns:a16="http://schemas.microsoft.com/office/drawing/2014/main" id="{605E83A1-DD7F-4A0A-84D5-7D947E9B457B}"/>
              </a:ext>
            </a:extLst>
          </p:cNvPr>
          <p:cNvSpPr txBox="1"/>
          <p:nvPr/>
        </p:nvSpPr>
        <p:spPr>
          <a:xfrm>
            <a:off x="9397044" y="3679857"/>
            <a:ext cx="1044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Serveur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6536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8A3D8B-BF54-480E-9869-D3EBFE4463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30745" y="0"/>
            <a:ext cx="4061255" cy="667909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 base de données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7FC6BBD-5F46-44E6-A63B-FF9C1E15D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4051228-E22B-4BC9-9493-5FC93DE6B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17</a:t>
            </a:fld>
            <a:endParaRPr lang="es-419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076964C-FC9E-439E-8812-8BD20CE79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3178" y="670381"/>
            <a:ext cx="1746422" cy="1309817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128EB383-9399-4FC1-9E52-0A06BC328E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800" y="2370824"/>
            <a:ext cx="7010400" cy="2981325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E3245D7B-FE1F-472B-8EB5-73C636D91C2E}"/>
              </a:ext>
            </a:extLst>
          </p:cNvPr>
          <p:cNvSpPr txBox="1"/>
          <p:nvPr/>
        </p:nvSpPr>
        <p:spPr>
          <a:xfrm>
            <a:off x="2209800" y="1610866"/>
            <a:ext cx="26711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Requête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Mongodb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25165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53897" y="-15804"/>
            <a:ext cx="2238103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concept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18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688" y="182563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47" y="2834522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associÃ©e">
            <a:extLst>
              <a:ext uri="{FF2B5EF4-FFF2-40B4-BE49-F238E27FC236}">
                <a16:creationId xmlns:a16="http://schemas.microsoft.com/office/drawing/2014/main" id="{7C0BF8B7-8C25-44F5-A223-30479788F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556" b="90000" l="2918" r="91247">
                        <a14:foregroundMark x1="81992" y1="43556" x2="82228" y2="43333"/>
                        <a14:foregroundMark x1="81758" y1="43778" x2="81992" y2="43556"/>
                        <a14:foregroundMark x1="81524" y1="44000" x2="81758" y2="43778"/>
                        <a14:foregroundMark x1="81289" y1="44222" x2="81524" y2="44000"/>
                        <a14:foregroundMark x1="80819" y1="44667" x2="81289" y2="44222"/>
                        <a14:foregroundMark x1="79393" y1="46018" x2="80819" y2="44667"/>
                        <a14:foregroundMark x1="76127" y1="49111" x2="78861" y2="46522"/>
                        <a14:foregroundMark x1="80371" y1="42889" x2="80371" y2="42889"/>
                        <a14:foregroundMark x1="80902" y1="42889" x2="80902" y2="42889"/>
                        <a14:foregroundMark x1="81432" y1="42667" x2="81432" y2="42667"/>
                        <a14:foregroundMark x1="81963" y1="42222" x2="81963" y2="42222"/>
                        <a14:foregroundMark x1="80637" y1="43333" x2="80637" y2="43333"/>
                        <a14:foregroundMark x1="81167" y1="43111" x2="81167" y2="43111"/>
                        <a14:foregroundMark x1="81167" y1="43111" x2="81167" y2="43111"/>
                        <a14:foregroundMark x1="80902" y1="43111" x2="80902" y2="43111"/>
                        <a14:foregroundMark x1="80902" y1="43333" x2="80902" y2="43333"/>
                        <a14:foregroundMark x1="80902" y1="43333" x2="80902" y2="43333"/>
                        <a14:foregroundMark x1="80902" y1="43333" x2="80902" y2="43333"/>
                        <a14:foregroundMark x1="80106" y1="43333" x2="80106" y2="43333"/>
                        <a14:foregroundMark x1="80106" y1="43333" x2="80902" y2="42667"/>
                        <a14:foregroundMark x1="79576" y1="43333" x2="83554" y2="42444"/>
                        <a14:foregroundMark x1="88329" y1="46889" x2="91247" y2="46444"/>
                        <a14:foregroundMark x1="34483" y1="10000" x2="39523" y2="7556"/>
                        <a14:backgroundMark x1="4509" y1="59556" x2="3979" y2="61111"/>
                        <a14:backgroundMark x1="3979" y1="60444" x2="4509" y2="64889"/>
                        <a14:backgroundMark x1="5305" y1="60222" x2="7162" y2="6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8654" y="2767636"/>
            <a:ext cx="1272299" cy="151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09619" y="1071731"/>
            <a:ext cx="1508563" cy="114363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C311223-C1C4-431D-80BE-4D3DCCE8664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47247" y="5220298"/>
            <a:ext cx="1373071" cy="1203556"/>
          </a:xfrm>
          <a:prstGeom prst="rect">
            <a:avLst/>
          </a:prstGeom>
        </p:spPr>
      </p:pic>
      <p:sp useBgFill="1"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2877750" y="671728"/>
            <a:ext cx="1671458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 useBgFill="1"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7370529" y="200786"/>
            <a:ext cx="97999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Satellite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928A64E7-194B-4EE7-A31A-B386C07D0D2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82368" y="3410888"/>
            <a:ext cx="1167209" cy="875407"/>
          </a:xfrm>
          <a:prstGeom prst="rect">
            <a:avLst/>
          </a:prstGeom>
        </p:spPr>
      </p:pic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57263377-D0C9-4F43-8BE2-F2DC2D3D1EB3}"/>
              </a:ext>
            </a:extLst>
          </p:cNvPr>
          <p:cNvCxnSpPr>
            <a:cxnSpLocks/>
          </p:cNvCxnSpPr>
          <p:nvPr/>
        </p:nvCxnSpPr>
        <p:spPr>
          <a:xfrm flipH="1">
            <a:off x="6328891" y="4001545"/>
            <a:ext cx="482676" cy="1063111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/>
            <a:lightRig rig="threePt" dir="t"/>
          </a:scene3d>
          <a:sp3d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D756AEE4-9543-4FFB-BB36-7ED816CC69F2}"/>
              </a:ext>
            </a:extLst>
          </p:cNvPr>
          <p:cNvSpPr txBox="1"/>
          <p:nvPr/>
        </p:nvSpPr>
        <p:spPr>
          <a:xfrm>
            <a:off x="3180679" y="4368887"/>
            <a:ext cx="1783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Base de données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32BC1B51-470F-4A73-BDC0-7216E321069D}"/>
              </a:ext>
            </a:extLst>
          </p:cNvPr>
          <p:cNvSpPr txBox="1"/>
          <p:nvPr/>
        </p:nvSpPr>
        <p:spPr>
          <a:xfrm>
            <a:off x="768927" y="4119478"/>
            <a:ext cx="980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DDD37DFA-DE4B-4C14-BCA0-5D610CF24ECC}"/>
              </a:ext>
            </a:extLst>
          </p:cNvPr>
          <p:cNvSpPr txBox="1"/>
          <p:nvPr/>
        </p:nvSpPr>
        <p:spPr>
          <a:xfrm>
            <a:off x="7334339" y="5716202"/>
            <a:ext cx="2281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administrateur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AA393E82-4A11-4DF0-B1C7-A8AB948F7380}"/>
              </a:ext>
            </a:extLst>
          </p:cNvPr>
          <p:cNvSpPr txBox="1"/>
          <p:nvPr/>
        </p:nvSpPr>
        <p:spPr>
          <a:xfrm>
            <a:off x="10312070" y="4418778"/>
            <a:ext cx="1736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Administrateur</a:t>
            </a:r>
            <a:endParaRPr lang="es-419" b="1" dirty="0">
              <a:solidFill>
                <a:srgbClr val="C00000"/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970803D-D66B-4C95-93B4-0F63406ADF9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328890" y="2793836"/>
            <a:ext cx="1487710" cy="1048159"/>
          </a:xfrm>
          <a:prstGeom prst="rect">
            <a:avLst/>
          </a:prstGeom>
        </p:spPr>
      </p:pic>
      <p:cxnSp>
        <p:nvCxnSpPr>
          <p:cNvPr id="1025" name="Connecteur droit avec flèche 1024">
            <a:extLst>
              <a:ext uri="{FF2B5EF4-FFF2-40B4-BE49-F238E27FC236}">
                <a16:creationId xmlns:a16="http://schemas.microsoft.com/office/drawing/2014/main" id="{25F5BFDD-651D-4F16-AA74-713F82F6826E}"/>
              </a:ext>
            </a:extLst>
          </p:cNvPr>
          <p:cNvCxnSpPr/>
          <p:nvPr/>
        </p:nvCxnSpPr>
        <p:spPr>
          <a:xfrm flipH="1">
            <a:off x="5053914" y="3429000"/>
            <a:ext cx="1127466" cy="419591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8" name="Connecteur droit avec flèche 1027">
            <a:extLst>
              <a:ext uri="{FF2B5EF4-FFF2-40B4-BE49-F238E27FC236}">
                <a16:creationId xmlns:a16="http://schemas.microsoft.com/office/drawing/2014/main" id="{54272CDD-80F3-466E-AB7D-EF7D2008107F}"/>
              </a:ext>
            </a:extLst>
          </p:cNvPr>
          <p:cNvCxnSpPr/>
          <p:nvPr/>
        </p:nvCxnSpPr>
        <p:spPr>
          <a:xfrm flipV="1">
            <a:off x="7434731" y="1267918"/>
            <a:ext cx="986967" cy="1142227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0" name="Connecteur droit avec flèche 1029">
            <a:extLst>
              <a:ext uri="{FF2B5EF4-FFF2-40B4-BE49-F238E27FC236}">
                <a16:creationId xmlns:a16="http://schemas.microsoft.com/office/drawing/2014/main" id="{5E031684-242D-40B4-AC09-DB633CFE928E}"/>
              </a:ext>
            </a:extLst>
          </p:cNvPr>
          <p:cNvCxnSpPr/>
          <p:nvPr/>
        </p:nvCxnSpPr>
        <p:spPr>
          <a:xfrm>
            <a:off x="4964171" y="1755020"/>
            <a:ext cx="1131829" cy="655125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Connecteur droit avec flèche 1035">
            <a:extLst>
              <a:ext uri="{FF2B5EF4-FFF2-40B4-BE49-F238E27FC236}">
                <a16:creationId xmlns:a16="http://schemas.microsoft.com/office/drawing/2014/main" id="{1857976F-CB51-4040-A8C5-49EBD074CC4B}"/>
              </a:ext>
            </a:extLst>
          </p:cNvPr>
          <p:cNvCxnSpPr/>
          <p:nvPr/>
        </p:nvCxnSpPr>
        <p:spPr>
          <a:xfrm flipV="1">
            <a:off x="1749374" y="1952368"/>
            <a:ext cx="894972" cy="1365547"/>
          </a:xfrm>
          <a:prstGeom prst="straightConnector1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8" name="Connecteur droit avec flèche 1037">
            <a:extLst>
              <a:ext uri="{FF2B5EF4-FFF2-40B4-BE49-F238E27FC236}">
                <a16:creationId xmlns:a16="http://schemas.microsoft.com/office/drawing/2014/main" id="{BFE48343-0373-4E19-BF8B-F081D0B6DD0B}"/>
              </a:ext>
            </a:extLst>
          </p:cNvPr>
          <p:cNvCxnSpPr/>
          <p:nvPr/>
        </p:nvCxnSpPr>
        <p:spPr>
          <a:xfrm>
            <a:off x="9296400" y="1174860"/>
            <a:ext cx="1015670" cy="146028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0" name="Connecteur droit avec flèche 1039">
            <a:extLst>
              <a:ext uri="{FF2B5EF4-FFF2-40B4-BE49-F238E27FC236}">
                <a16:creationId xmlns:a16="http://schemas.microsoft.com/office/drawing/2014/main" id="{C20027A6-930A-4D74-8484-62F49DA34430}"/>
              </a:ext>
            </a:extLst>
          </p:cNvPr>
          <p:cNvCxnSpPr/>
          <p:nvPr/>
        </p:nvCxnSpPr>
        <p:spPr>
          <a:xfrm flipV="1">
            <a:off x="8180173" y="4119478"/>
            <a:ext cx="1773724" cy="1317495"/>
          </a:xfrm>
          <a:prstGeom prst="straightConnector1">
            <a:avLst/>
          </a:prstGeom>
          <a:ln w="57150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0216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E8135D-BD45-412D-802A-F427DB886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341" y="-12357"/>
            <a:ext cx="3278659" cy="621270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L’administrateur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1699482-7B5D-4EC9-8714-A4878A129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73BF727-1901-42A7-9854-D539960F3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19</a:t>
            </a:fld>
            <a:endParaRPr lang="es-419" dirty="0"/>
          </a:p>
        </p:txBody>
      </p:sp>
      <p:pic>
        <p:nvPicPr>
          <p:cNvPr id="7" name="Picture 10" descr="Image associÃ©e">
            <a:extLst>
              <a:ext uri="{FF2B5EF4-FFF2-40B4-BE49-F238E27FC236}">
                <a16:creationId xmlns:a16="http://schemas.microsoft.com/office/drawing/2014/main" id="{CBF98D3D-D62E-4414-8AB6-945E2164E6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556" b="90000" l="2918" r="91247">
                        <a14:foregroundMark x1="81992" y1="43556" x2="82228" y2="43333"/>
                        <a14:foregroundMark x1="81758" y1="43778" x2="81992" y2="43556"/>
                        <a14:foregroundMark x1="81524" y1="44000" x2="81758" y2="43778"/>
                        <a14:foregroundMark x1="81289" y1="44222" x2="81524" y2="44000"/>
                        <a14:foregroundMark x1="80819" y1="44667" x2="81289" y2="44222"/>
                        <a14:foregroundMark x1="79393" y1="46018" x2="80819" y2="44667"/>
                        <a14:foregroundMark x1="76127" y1="49111" x2="78861" y2="46522"/>
                        <a14:foregroundMark x1="80371" y1="42889" x2="80371" y2="42889"/>
                        <a14:foregroundMark x1="80902" y1="42889" x2="80902" y2="42889"/>
                        <a14:foregroundMark x1="81432" y1="42667" x2="81432" y2="42667"/>
                        <a14:foregroundMark x1="81963" y1="42222" x2="81963" y2="42222"/>
                        <a14:foregroundMark x1="80637" y1="43333" x2="80637" y2="43333"/>
                        <a14:foregroundMark x1="81167" y1="43111" x2="81167" y2="43111"/>
                        <a14:foregroundMark x1="81167" y1="43111" x2="81167" y2="43111"/>
                        <a14:foregroundMark x1="80902" y1="43111" x2="80902" y2="43111"/>
                        <a14:foregroundMark x1="80902" y1="43333" x2="80902" y2="43333"/>
                        <a14:foregroundMark x1="80902" y1="43333" x2="80902" y2="43333"/>
                        <a14:foregroundMark x1="80902" y1="43333" x2="80902" y2="43333"/>
                        <a14:foregroundMark x1="80106" y1="43333" x2="80106" y2="43333"/>
                        <a14:foregroundMark x1="80106" y1="43333" x2="80902" y2="42667"/>
                        <a14:foregroundMark x1="79576" y1="43333" x2="83554" y2="42444"/>
                        <a14:foregroundMark x1="88329" y1="46889" x2="91247" y2="46444"/>
                        <a14:foregroundMark x1="34483" y1="10000" x2="39523" y2="7556"/>
                        <a14:backgroundMark x1="4509" y1="59556" x2="3979" y2="61111"/>
                        <a14:backgroundMark x1="3979" y1="60444" x2="4509" y2="64889"/>
                        <a14:backgroundMark x1="5305" y1="60222" x2="7162" y2="6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0" y="0"/>
            <a:ext cx="1272299" cy="151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9A07D7D9-4E48-4D32-8C4C-27C56C47A0F3}"/>
              </a:ext>
            </a:extLst>
          </p:cNvPr>
          <p:cNvSpPr txBox="1"/>
          <p:nvPr/>
        </p:nvSpPr>
        <p:spPr>
          <a:xfrm>
            <a:off x="621063" y="1270240"/>
            <a:ext cx="43813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Trouver les meilleurs couverts végétaux pour le client </a:t>
            </a:r>
          </a:p>
          <a:p>
            <a:endParaRPr lang="es-419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D5B617DB-E3B6-4F8A-A4AE-942A80DFA2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353" y="3463685"/>
            <a:ext cx="4676775" cy="212407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7855454-6B09-4B8E-B137-83141BC74D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01842" y="2161885"/>
            <a:ext cx="4600575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7085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4675D1-5A98-469F-AD15-FF6953623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1994" y="0"/>
            <a:ext cx="6790006" cy="1153552"/>
          </a:xfrm>
        </p:spPr>
        <p:txBody>
          <a:bodyPr>
            <a:normAutofit fontScale="90000"/>
          </a:bodyPr>
          <a:lstStyle/>
          <a:p>
            <a:r>
              <a:rPr lang="fr-F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Présentation du projet</a:t>
            </a:r>
            <a:br>
              <a:rPr lang="fr-F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fr-F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4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Farming</a:t>
            </a:r>
            <a:r>
              <a:rPr lang="fr-F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By Satellite</a:t>
            </a:r>
            <a:endParaRPr lang="es-419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8F4A046-F382-4B47-8CA6-72924A789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 dirty="0" err="1"/>
              <a:t>Projet</a:t>
            </a:r>
            <a:r>
              <a:rPr lang="es-419" dirty="0"/>
              <a:t> </a:t>
            </a:r>
            <a:r>
              <a:rPr lang="es-419" dirty="0" err="1"/>
              <a:t>co-eLAB</a:t>
            </a:r>
            <a:r>
              <a:rPr lang="es-419" dirty="0"/>
              <a:t> 2722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08C932F-8EDA-45CD-A2F8-E3CA07BFD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</a:t>
            </a:fld>
            <a:endParaRPr lang="es-419" dirty="0"/>
          </a:p>
        </p:txBody>
      </p:sp>
      <p:pic>
        <p:nvPicPr>
          <p:cNvPr id="6" name="FARMING BY SATELLITE 2674 - video - projet co-eLAB OND17 (1)">
            <a:hlinkClick r:id="" action="ppaction://media"/>
            <a:extLst>
              <a:ext uri="{FF2B5EF4-FFF2-40B4-BE49-F238E27FC236}">
                <a16:creationId xmlns:a16="http://schemas.microsoft.com/office/drawing/2014/main" id="{E0E8FB13-EBBF-4233-BC7A-616892F331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53066" y="1196120"/>
            <a:ext cx="9016218" cy="507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496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88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E8135D-BD45-412D-802A-F427DB886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341" y="-12357"/>
            <a:ext cx="3278659" cy="621270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L’administrateur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1699482-7B5D-4EC9-8714-A4878A129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73BF727-1901-42A7-9854-D539960F3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20</a:t>
            </a:fld>
            <a:endParaRPr lang="es-419" dirty="0"/>
          </a:p>
        </p:txBody>
      </p:sp>
      <p:pic>
        <p:nvPicPr>
          <p:cNvPr id="7" name="Picture 10" descr="Image associÃ©e">
            <a:extLst>
              <a:ext uri="{FF2B5EF4-FFF2-40B4-BE49-F238E27FC236}">
                <a16:creationId xmlns:a16="http://schemas.microsoft.com/office/drawing/2014/main" id="{CBF98D3D-D62E-4414-8AB6-945E2164E6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556" b="90000" l="2918" r="91247">
                        <a14:foregroundMark x1="81992" y1="43556" x2="82228" y2="43333"/>
                        <a14:foregroundMark x1="81758" y1="43778" x2="81992" y2="43556"/>
                        <a14:foregroundMark x1="81524" y1="44000" x2="81758" y2="43778"/>
                        <a14:foregroundMark x1="81289" y1="44222" x2="81524" y2="44000"/>
                        <a14:foregroundMark x1="80819" y1="44667" x2="81289" y2="44222"/>
                        <a14:foregroundMark x1="79393" y1="46018" x2="80819" y2="44667"/>
                        <a14:foregroundMark x1="76127" y1="49111" x2="78861" y2="46522"/>
                        <a14:foregroundMark x1="80371" y1="42889" x2="80371" y2="42889"/>
                        <a14:foregroundMark x1="80902" y1="42889" x2="80902" y2="42889"/>
                        <a14:foregroundMark x1="81432" y1="42667" x2="81432" y2="42667"/>
                        <a14:foregroundMark x1="81963" y1="42222" x2="81963" y2="42222"/>
                        <a14:foregroundMark x1="80637" y1="43333" x2="80637" y2="43333"/>
                        <a14:foregroundMark x1="81167" y1="43111" x2="81167" y2="43111"/>
                        <a14:foregroundMark x1="81167" y1="43111" x2="81167" y2="43111"/>
                        <a14:foregroundMark x1="80902" y1="43111" x2="80902" y2="43111"/>
                        <a14:foregroundMark x1="80902" y1="43333" x2="80902" y2="43333"/>
                        <a14:foregroundMark x1="80902" y1="43333" x2="80902" y2="43333"/>
                        <a14:foregroundMark x1="80902" y1="43333" x2="80902" y2="43333"/>
                        <a14:foregroundMark x1="80106" y1="43333" x2="80106" y2="43333"/>
                        <a14:foregroundMark x1="80106" y1="43333" x2="80902" y2="42667"/>
                        <a14:foregroundMark x1="79576" y1="43333" x2="83554" y2="42444"/>
                        <a14:foregroundMark x1="88329" y1="46889" x2="91247" y2="46444"/>
                        <a14:foregroundMark x1="34483" y1="10000" x2="39523" y2="7556"/>
                        <a14:backgroundMark x1="4509" y1="59556" x2="3979" y2="61111"/>
                        <a14:backgroundMark x1="3979" y1="60444" x2="4509" y2="64889"/>
                        <a14:backgroundMark x1="5305" y1="60222" x2="7162" y2="6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0" y="0"/>
            <a:ext cx="1272299" cy="151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8C92958A-FC31-488A-B107-A02296BCFD91}"/>
              </a:ext>
            </a:extLst>
          </p:cNvPr>
          <p:cNvSpPr txBox="1"/>
          <p:nvPr/>
        </p:nvSpPr>
        <p:spPr>
          <a:xfrm>
            <a:off x="570470" y="1767174"/>
            <a:ext cx="41148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Donner un réponse au client</a:t>
            </a:r>
          </a:p>
          <a:p>
            <a:endParaRPr lang="es-419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1C75D03-3371-41AB-94DA-F2AE8D62B2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8217" y="970457"/>
            <a:ext cx="4915284" cy="5522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6276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53897" y="-15804"/>
            <a:ext cx="2238103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concept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21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688" y="182563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47" y="2834522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associÃ©e">
            <a:extLst>
              <a:ext uri="{FF2B5EF4-FFF2-40B4-BE49-F238E27FC236}">
                <a16:creationId xmlns:a16="http://schemas.microsoft.com/office/drawing/2014/main" id="{7C0BF8B7-8C25-44F5-A223-30479788F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556" b="90000" l="2918" r="91247">
                        <a14:foregroundMark x1="81992" y1="43556" x2="82228" y2="43333"/>
                        <a14:foregroundMark x1="81758" y1="43778" x2="81992" y2="43556"/>
                        <a14:foregroundMark x1="81524" y1="44000" x2="81758" y2="43778"/>
                        <a14:foregroundMark x1="81289" y1="44222" x2="81524" y2="44000"/>
                        <a14:foregroundMark x1="80819" y1="44667" x2="81289" y2="44222"/>
                        <a14:foregroundMark x1="79393" y1="46018" x2="80819" y2="44667"/>
                        <a14:foregroundMark x1="76127" y1="49111" x2="78861" y2="46522"/>
                        <a14:foregroundMark x1="80371" y1="42889" x2="80371" y2="42889"/>
                        <a14:foregroundMark x1="80902" y1="42889" x2="80902" y2="42889"/>
                        <a14:foregroundMark x1="81432" y1="42667" x2="81432" y2="42667"/>
                        <a14:foregroundMark x1="81963" y1="42222" x2="81963" y2="42222"/>
                        <a14:foregroundMark x1="80637" y1="43333" x2="80637" y2="43333"/>
                        <a14:foregroundMark x1="81167" y1="43111" x2="81167" y2="43111"/>
                        <a14:foregroundMark x1="81167" y1="43111" x2="81167" y2="43111"/>
                        <a14:foregroundMark x1="80902" y1="43111" x2="80902" y2="43111"/>
                        <a14:foregroundMark x1="80902" y1="43333" x2="80902" y2="43333"/>
                        <a14:foregroundMark x1="80902" y1="43333" x2="80902" y2="43333"/>
                        <a14:foregroundMark x1="80902" y1="43333" x2="80902" y2="43333"/>
                        <a14:foregroundMark x1="80106" y1="43333" x2="80106" y2="43333"/>
                        <a14:foregroundMark x1="80106" y1="43333" x2="80902" y2="42667"/>
                        <a14:foregroundMark x1="79576" y1="43333" x2="83554" y2="42444"/>
                        <a14:foregroundMark x1="88329" y1="46889" x2="91247" y2="46444"/>
                        <a14:foregroundMark x1="34483" y1="10000" x2="39523" y2="7556"/>
                        <a14:backgroundMark x1="4509" y1="59556" x2="3979" y2="61111"/>
                        <a14:backgroundMark x1="3979" y1="60444" x2="4509" y2="64889"/>
                        <a14:backgroundMark x1="5305" y1="60222" x2="7162" y2="6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58654" y="2767636"/>
            <a:ext cx="1272299" cy="151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09619" y="1071731"/>
            <a:ext cx="1508563" cy="114363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C311223-C1C4-431D-80BE-4D3DCCE866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47247" y="5220298"/>
            <a:ext cx="1373071" cy="1203556"/>
          </a:xfrm>
          <a:prstGeom prst="rect">
            <a:avLst/>
          </a:prstGeom>
        </p:spPr>
      </p:pic>
      <p:sp useBgFill="1"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2877750" y="671728"/>
            <a:ext cx="1671458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 useBgFill="1"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7370529" y="200786"/>
            <a:ext cx="97999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Satellite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928A64E7-194B-4EE7-A31A-B386C07D0D2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82368" y="3410888"/>
            <a:ext cx="1167209" cy="875407"/>
          </a:xfrm>
          <a:prstGeom prst="rect">
            <a:avLst/>
          </a:prstGeom>
        </p:spPr>
      </p:pic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57263377-D0C9-4F43-8BE2-F2DC2D3D1EB3}"/>
              </a:ext>
            </a:extLst>
          </p:cNvPr>
          <p:cNvCxnSpPr>
            <a:cxnSpLocks/>
          </p:cNvCxnSpPr>
          <p:nvPr/>
        </p:nvCxnSpPr>
        <p:spPr>
          <a:xfrm flipH="1">
            <a:off x="6328891" y="4001545"/>
            <a:ext cx="482676" cy="1063111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/>
            <a:lightRig rig="threePt" dir="t"/>
          </a:scene3d>
          <a:sp3d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D756AEE4-9543-4FFB-BB36-7ED816CC69F2}"/>
              </a:ext>
            </a:extLst>
          </p:cNvPr>
          <p:cNvSpPr txBox="1"/>
          <p:nvPr/>
        </p:nvSpPr>
        <p:spPr>
          <a:xfrm>
            <a:off x="3180679" y="4368887"/>
            <a:ext cx="1783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Base de données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32BC1B51-470F-4A73-BDC0-7216E321069D}"/>
              </a:ext>
            </a:extLst>
          </p:cNvPr>
          <p:cNvSpPr txBox="1"/>
          <p:nvPr/>
        </p:nvSpPr>
        <p:spPr>
          <a:xfrm>
            <a:off x="768927" y="4119478"/>
            <a:ext cx="980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DDD37DFA-DE4B-4C14-BCA0-5D610CF24ECC}"/>
              </a:ext>
            </a:extLst>
          </p:cNvPr>
          <p:cNvSpPr txBox="1"/>
          <p:nvPr/>
        </p:nvSpPr>
        <p:spPr>
          <a:xfrm>
            <a:off x="7334339" y="5716202"/>
            <a:ext cx="2281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administrateur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AA393E82-4A11-4DF0-B1C7-A8AB948F7380}"/>
              </a:ext>
            </a:extLst>
          </p:cNvPr>
          <p:cNvSpPr txBox="1"/>
          <p:nvPr/>
        </p:nvSpPr>
        <p:spPr>
          <a:xfrm>
            <a:off x="10312070" y="4418778"/>
            <a:ext cx="1736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Administrateur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6970803D-D66B-4C95-93B4-0F63406ADF99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328890" y="2793836"/>
            <a:ext cx="1487710" cy="1048159"/>
          </a:xfrm>
          <a:prstGeom prst="rect">
            <a:avLst/>
          </a:prstGeom>
        </p:spPr>
      </p:pic>
      <p:cxnSp>
        <p:nvCxnSpPr>
          <p:cNvPr id="1025" name="Connecteur droit avec flèche 1024">
            <a:extLst>
              <a:ext uri="{FF2B5EF4-FFF2-40B4-BE49-F238E27FC236}">
                <a16:creationId xmlns:a16="http://schemas.microsoft.com/office/drawing/2014/main" id="{25F5BFDD-651D-4F16-AA74-713F82F6826E}"/>
              </a:ext>
            </a:extLst>
          </p:cNvPr>
          <p:cNvCxnSpPr/>
          <p:nvPr/>
        </p:nvCxnSpPr>
        <p:spPr>
          <a:xfrm flipH="1">
            <a:off x="5053914" y="3429000"/>
            <a:ext cx="1127466" cy="419591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8" name="Connecteur droit avec flèche 1027">
            <a:extLst>
              <a:ext uri="{FF2B5EF4-FFF2-40B4-BE49-F238E27FC236}">
                <a16:creationId xmlns:a16="http://schemas.microsoft.com/office/drawing/2014/main" id="{54272CDD-80F3-466E-AB7D-EF7D2008107F}"/>
              </a:ext>
            </a:extLst>
          </p:cNvPr>
          <p:cNvCxnSpPr/>
          <p:nvPr/>
        </p:nvCxnSpPr>
        <p:spPr>
          <a:xfrm flipV="1">
            <a:off x="7434731" y="1267918"/>
            <a:ext cx="986967" cy="1142227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0" name="Connecteur droit avec flèche 1029">
            <a:extLst>
              <a:ext uri="{FF2B5EF4-FFF2-40B4-BE49-F238E27FC236}">
                <a16:creationId xmlns:a16="http://schemas.microsoft.com/office/drawing/2014/main" id="{5E031684-242D-40B4-AC09-DB633CFE928E}"/>
              </a:ext>
            </a:extLst>
          </p:cNvPr>
          <p:cNvCxnSpPr/>
          <p:nvPr/>
        </p:nvCxnSpPr>
        <p:spPr>
          <a:xfrm>
            <a:off x="4964171" y="1755020"/>
            <a:ext cx="1131829" cy="655125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3" name="Connecteur droit avec flèche 1032">
            <a:extLst>
              <a:ext uri="{FF2B5EF4-FFF2-40B4-BE49-F238E27FC236}">
                <a16:creationId xmlns:a16="http://schemas.microsoft.com/office/drawing/2014/main" id="{6DA1C132-C644-430A-8BEB-B3A6547A76EB}"/>
              </a:ext>
            </a:extLst>
          </p:cNvPr>
          <p:cNvCxnSpPr/>
          <p:nvPr/>
        </p:nvCxnSpPr>
        <p:spPr>
          <a:xfrm flipH="1" flipV="1">
            <a:off x="1825614" y="4325505"/>
            <a:ext cx="3676571" cy="1620589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6" name="Connecteur droit avec flèche 1035">
            <a:extLst>
              <a:ext uri="{FF2B5EF4-FFF2-40B4-BE49-F238E27FC236}">
                <a16:creationId xmlns:a16="http://schemas.microsoft.com/office/drawing/2014/main" id="{1857976F-CB51-4040-A8C5-49EBD074CC4B}"/>
              </a:ext>
            </a:extLst>
          </p:cNvPr>
          <p:cNvCxnSpPr/>
          <p:nvPr/>
        </p:nvCxnSpPr>
        <p:spPr>
          <a:xfrm flipV="1">
            <a:off x="1749374" y="1952368"/>
            <a:ext cx="894972" cy="1365547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8" name="Connecteur droit avec flèche 1037">
            <a:extLst>
              <a:ext uri="{FF2B5EF4-FFF2-40B4-BE49-F238E27FC236}">
                <a16:creationId xmlns:a16="http://schemas.microsoft.com/office/drawing/2014/main" id="{BFE48343-0373-4E19-BF8B-F081D0B6DD0B}"/>
              </a:ext>
            </a:extLst>
          </p:cNvPr>
          <p:cNvCxnSpPr/>
          <p:nvPr/>
        </p:nvCxnSpPr>
        <p:spPr>
          <a:xfrm>
            <a:off x="9296400" y="1174860"/>
            <a:ext cx="1015670" cy="1460281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0" name="Connecteur droit avec flèche 1039">
            <a:extLst>
              <a:ext uri="{FF2B5EF4-FFF2-40B4-BE49-F238E27FC236}">
                <a16:creationId xmlns:a16="http://schemas.microsoft.com/office/drawing/2014/main" id="{C20027A6-930A-4D74-8484-62F49DA34430}"/>
              </a:ext>
            </a:extLst>
          </p:cNvPr>
          <p:cNvCxnSpPr/>
          <p:nvPr/>
        </p:nvCxnSpPr>
        <p:spPr>
          <a:xfrm flipV="1">
            <a:off x="8180173" y="4119478"/>
            <a:ext cx="1773724" cy="1317495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3303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182638-AFB4-4FA7-A988-280861C6D2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1881" y="0"/>
            <a:ext cx="2290119" cy="80383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Bilan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7F89493-967D-4300-A511-EE920EF1DA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2700" y="2606882"/>
            <a:ext cx="3904500" cy="2989120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Ce qui marche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Interfaces (client, administrateur)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Base de données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Indices </a:t>
            </a:r>
            <a:r>
              <a:rPr lang="fr-FR" sz="1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sentinel</a:t>
            </a:r>
            <a:r>
              <a:rPr lang="fr-FR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2 (NDVI, MCARI, MTVI2)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F1F134A-A4F8-4D2D-ADD2-4FFF4A502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CF906CE-DC3F-473C-B8C6-8C0C045E4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441256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22</a:t>
            </a:fld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1F0ECCC-3B3A-4565-9583-8D6A71983048}"/>
              </a:ext>
            </a:extLst>
          </p:cNvPr>
          <p:cNvSpPr txBox="1"/>
          <p:nvPr/>
        </p:nvSpPr>
        <p:spPr>
          <a:xfrm>
            <a:off x="6763500" y="2606882"/>
            <a:ext cx="3904500" cy="2031325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Ce qu’il reste à  faire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Récupérer Indices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sentinel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3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Compléter la base de données</a:t>
            </a:r>
          </a:p>
          <a:p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02356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BD0D3E-E0FC-4F28-B76F-DC57C1790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8649" y="1680518"/>
            <a:ext cx="9695935" cy="2718487"/>
          </a:xfrm>
          <a:ln w="57150">
            <a:solidFill>
              <a:schemeClr val="tx1">
                <a:lumMod val="75000"/>
                <a:lumOff val="25000"/>
              </a:schemeClr>
            </a:solidFill>
          </a:ln>
        </p:spPr>
        <p:txBody>
          <a:bodyPr>
            <a:normAutofit/>
          </a:bodyPr>
          <a:lstStyle/>
          <a:p>
            <a:r>
              <a:rPr lang="fr-FR" sz="7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vous de jouer!</a:t>
            </a:r>
            <a:br>
              <a:rPr lang="fr-FR" sz="7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s-419" sz="7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C9152A0-0ED5-4600-9597-FDEFD296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B21ACCA-00CE-4BBB-A324-1DEF43583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23</a:t>
            </a:fld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9045196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F2ECA1-F964-496D-A55A-97C172F15D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05816" y="0"/>
            <a:ext cx="4786184" cy="77035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Présentation des clients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3A4838B-3331-40D1-934E-258FF3D63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A24E796-0193-40C5-8A8A-C45510D3B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24</a:t>
            </a:fld>
            <a:endParaRPr lang="es-419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49A683E-80C9-4DB5-9377-E7DAEA18D979}"/>
              </a:ext>
            </a:extLst>
          </p:cNvPr>
          <p:cNvSpPr txBox="1"/>
          <p:nvPr/>
        </p:nvSpPr>
        <p:spPr>
          <a:xfrm>
            <a:off x="6775622" y="2180736"/>
            <a:ext cx="4260674" cy="3231654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Nacim</a:t>
            </a: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IHADDADENE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Profession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Agriculteur débutant</a:t>
            </a:r>
            <a:r>
              <a:rPr lang="fr-FR" dirty="0"/>
              <a:t> 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Ville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Lille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Nombre de parcelles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1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Culture précédente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soja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Culture suivante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Maïs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Remarque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ça ne pousse pas</a:t>
            </a:r>
          </a:p>
          <a:p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8B5E05F-8579-4ADA-95FF-1EDB68F92D34}"/>
              </a:ext>
            </a:extLst>
          </p:cNvPr>
          <p:cNvSpPr txBox="1"/>
          <p:nvPr/>
        </p:nvSpPr>
        <p:spPr>
          <a:xfrm>
            <a:off x="646185" y="762749"/>
            <a:ext cx="4411046" cy="5170646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Bertrand VANDOORNE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Profession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Agriculteur expérimenté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Ville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Lille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Nombre de parcelles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2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Parcelle1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Culture précédente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Blé assolé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Culture suivante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 Blé assolé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Parcelle 2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Culture précédente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Blé de blé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Culture suivante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 Blé de blé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Remarque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Rendement en baisse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97277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F64E98-9F30-4153-A0B1-DD079B6C98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25883" y="0"/>
            <a:ext cx="5566117" cy="1034012"/>
          </a:xfrm>
        </p:spPr>
        <p:txBody>
          <a:bodyPr>
            <a:no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Présentation de la responsable d’étude</a:t>
            </a:r>
            <a:endParaRPr lang="es-419" sz="3600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5C204BB-248F-440C-BFE9-E55F8A130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4CAB3FE-CF8E-48CB-9077-9B1BF54DA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25</a:t>
            </a:fld>
            <a:endParaRPr lang="es-419" dirty="0"/>
          </a:p>
        </p:txBody>
      </p:sp>
      <p:sp>
        <p:nvSpPr>
          <p:cNvPr id="6" name="Sous-titre 2">
            <a:extLst>
              <a:ext uri="{FF2B5EF4-FFF2-40B4-BE49-F238E27FC236}">
                <a16:creationId xmlns:a16="http://schemas.microsoft.com/office/drawing/2014/main" id="{ADD6B10C-3136-49FA-8623-B190F58572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38800" y="5483053"/>
            <a:ext cx="6400800" cy="1192384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Résoudre leur demande </a:t>
            </a:r>
            <a:r>
              <a:rPr lang="fr-FR" dirty="0">
                <a:hlinkClick r:id="rId2"/>
              </a:rPr>
              <a:t>interface administrateur</a:t>
            </a:r>
            <a:endParaRPr lang="es-419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7F95DB5-E577-435E-ABCE-3CAED0C92702}"/>
              </a:ext>
            </a:extLst>
          </p:cNvPr>
          <p:cNvSpPr txBox="1"/>
          <p:nvPr/>
        </p:nvSpPr>
        <p:spPr>
          <a:xfrm>
            <a:off x="931765" y="1367644"/>
            <a:ext cx="5409913" cy="3231654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Marie Marion </a:t>
            </a:r>
            <a:r>
              <a:rPr lang="fr-FR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Rolloy</a:t>
            </a:r>
            <a:endParaRPr lang="fr-F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Profession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Directrice de l’entreprise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Farming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By Satellite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Entreprise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Crée en 2020 en intrapreneuriat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Concept innovant et technologique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 tournée vers le client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Très dynamique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volonté de progresser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06863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CE9FCA-11CA-4F7C-A37E-1CB4A6B16F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05233"/>
            <a:ext cx="9144000" cy="1174536"/>
          </a:xfrm>
        </p:spPr>
        <p:txBody>
          <a:bodyPr/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Remerciement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D567745-3272-4758-B2EE-D23D623F1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137772B-B88A-4CE6-A7C0-872CCB63B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26</a:t>
            </a:fld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2EB0DD2-FA8B-4EB1-B6EB-890B9FA084DC}"/>
              </a:ext>
            </a:extLst>
          </p:cNvPr>
          <p:cNvSpPr txBox="1"/>
          <p:nvPr/>
        </p:nvSpPr>
        <p:spPr>
          <a:xfrm>
            <a:off x="2866768" y="3430059"/>
            <a:ext cx="6243251" cy="1477328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dirty="0"/>
              <a:t> </a:t>
            </a:r>
          </a:p>
          <a:p>
            <a:endParaRPr lang="fr-FR" dirty="0"/>
          </a:p>
          <a:p>
            <a:endParaRPr lang="fr-FR" dirty="0"/>
          </a:p>
          <a:p>
            <a:endParaRPr lang="es-419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3BC9618-39D0-4520-94F6-B0493E8514D7}"/>
              </a:ext>
            </a:extLst>
          </p:cNvPr>
          <p:cNvSpPr txBox="1"/>
          <p:nvPr/>
        </p:nvSpPr>
        <p:spPr>
          <a:xfrm>
            <a:off x="4635843" y="3707058"/>
            <a:ext cx="46605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Marie MARION ROLLOY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Nacim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IHADDADENE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Bertrand VANDOORNE</a:t>
            </a:r>
          </a:p>
        </p:txBody>
      </p:sp>
    </p:spTree>
    <p:extLst>
      <p:ext uri="{BB962C8B-B14F-4D97-AF65-F5344CB8AC3E}">
        <p14:creationId xmlns:p14="http://schemas.microsoft.com/office/powerpoint/2010/main" val="1860842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96400" y="0"/>
            <a:ext cx="2895600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concept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3</a:t>
            </a:fld>
            <a:endParaRPr lang="es-419" dirty="0"/>
          </a:p>
        </p:txBody>
      </p:sp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1909726"/>
            <a:ext cx="1424896" cy="1972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52E922F-A2A0-4A53-8FDA-B107AC92C4C4}"/>
              </a:ext>
            </a:extLst>
          </p:cNvPr>
          <p:cNvSpPr txBox="1"/>
          <p:nvPr/>
        </p:nvSpPr>
        <p:spPr>
          <a:xfrm>
            <a:off x="2673531" y="3979288"/>
            <a:ext cx="1424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 </a:t>
            </a:r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C69A2F6-04B5-4AB7-85AC-99D56A4F113B}"/>
              </a:ext>
            </a:extLst>
          </p:cNvPr>
          <p:cNvSpPr txBox="1"/>
          <p:nvPr/>
        </p:nvSpPr>
        <p:spPr>
          <a:xfrm>
            <a:off x="5270114" y="4348620"/>
            <a:ext cx="6496006" cy="1477328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Optimiser la composition des couverts végétaux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Augmenter ses rendements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Solution simple et rapide</a:t>
            </a:r>
          </a:p>
          <a:p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462739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96400" y="0"/>
            <a:ext cx="2895600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concept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4</a:t>
            </a:fld>
            <a:endParaRPr lang="es-419" dirty="0"/>
          </a:p>
        </p:txBody>
      </p:sp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651" y="2641026"/>
            <a:ext cx="1138549" cy="1575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4411" y="1572537"/>
            <a:ext cx="2206595" cy="1672802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52E922F-A2A0-4A53-8FDA-B107AC92C4C4}"/>
              </a:ext>
            </a:extLst>
          </p:cNvPr>
          <p:cNvSpPr txBox="1"/>
          <p:nvPr/>
        </p:nvSpPr>
        <p:spPr>
          <a:xfrm>
            <a:off x="3488724" y="4248730"/>
            <a:ext cx="137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</a:t>
            </a:r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6764411" y="1203205"/>
            <a:ext cx="2785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Interface client</a:t>
            </a:r>
            <a:endParaRPr lang="es-419" b="1" dirty="0">
              <a:solidFill>
                <a:srgbClr val="C00000"/>
              </a:solidFill>
            </a:endParaRPr>
          </a:p>
        </p:txBody>
      </p:sp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833EE75B-EE45-437F-BBBD-C6BFA5F47643}"/>
              </a:ext>
            </a:extLst>
          </p:cNvPr>
          <p:cNvCxnSpPr/>
          <p:nvPr/>
        </p:nvCxnSpPr>
        <p:spPr>
          <a:xfrm flipV="1">
            <a:off x="4992130" y="2508422"/>
            <a:ext cx="1371600" cy="736917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7274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A15B7C-B592-4868-98B3-546C60F736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0789" y="0"/>
            <a:ext cx="3921211" cy="669367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L’interface client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AE3AFF4-3A56-4C8F-B1B2-8C3999D7D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F85E60D-B327-4894-8EA1-042EEC468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5</a:t>
            </a:fld>
            <a:endParaRPr lang="es-419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4F28B31-5D91-4169-B498-E59200C1E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2768" y="2747449"/>
            <a:ext cx="3101618" cy="235131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00AA5B3-5322-4A17-A385-DDACE6A50532}"/>
              </a:ext>
            </a:extLst>
          </p:cNvPr>
          <p:cNvSpPr/>
          <p:nvPr/>
        </p:nvSpPr>
        <p:spPr>
          <a:xfrm>
            <a:off x="956847" y="1297397"/>
            <a:ext cx="39734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Renseignements personnels</a:t>
            </a:r>
            <a:endParaRPr lang="es-419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4E31BF6-FE39-4EE5-8576-141BEE0A3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5524" y="2747449"/>
            <a:ext cx="3523159" cy="236296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F285577-1E20-4D4D-A66F-CB69FC8A8A35}"/>
              </a:ext>
            </a:extLst>
          </p:cNvPr>
          <p:cNvSpPr/>
          <p:nvPr/>
        </p:nvSpPr>
        <p:spPr>
          <a:xfrm>
            <a:off x="6393068" y="1331126"/>
            <a:ext cx="44133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Renseignements professionnels</a:t>
            </a:r>
            <a:endParaRPr lang="es-419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6151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A15B7C-B592-4868-98B3-546C60F736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0789" y="0"/>
            <a:ext cx="3921211" cy="669367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L’interface client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AE3AFF4-3A56-4C8F-B1B2-8C3999D7D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F85E60D-B327-4894-8EA1-042EEC468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6</a:t>
            </a:fld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F1378C4-27A8-4EFC-8A18-5E8294ABC1D7}"/>
              </a:ext>
            </a:extLst>
          </p:cNvPr>
          <p:cNvSpPr txBox="1"/>
          <p:nvPr/>
        </p:nvSpPr>
        <p:spPr>
          <a:xfrm>
            <a:off x="793148" y="1775571"/>
            <a:ext cx="28333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419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Les </a:t>
            </a:r>
            <a:r>
              <a:rPr lang="es-419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informations</a:t>
            </a:r>
            <a:r>
              <a:rPr lang="es-419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des </a:t>
            </a:r>
            <a:r>
              <a:rPr lang="es-419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parcelles</a:t>
            </a:r>
            <a:endParaRPr lang="es-419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E835DF0-1800-4890-A706-A7E64BFFF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8948" y="669367"/>
            <a:ext cx="5713416" cy="6006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2939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A15B7C-B592-4868-98B3-546C60F736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0789" y="0"/>
            <a:ext cx="3921211" cy="669367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L’interface client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AE3AFF4-3A56-4C8F-B1B2-8C3999D7D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F85E60D-B327-4894-8EA1-042EEC468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7</a:t>
            </a:fld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F1378C4-27A8-4EFC-8A18-5E8294ABC1D7}"/>
              </a:ext>
            </a:extLst>
          </p:cNvPr>
          <p:cNvSpPr txBox="1"/>
          <p:nvPr/>
        </p:nvSpPr>
        <p:spPr>
          <a:xfrm>
            <a:off x="992914" y="2287631"/>
            <a:ext cx="2251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419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 </a:t>
            </a:r>
            <a:r>
              <a:rPr lang="es-419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localisation</a:t>
            </a:r>
            <a:endParaRPr lang="es-419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10CC625-9060-4E4C-9A51-3838A84CC7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6489" y="2040496"/>
            <a:ext cx="4718359" cy="3455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43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96400" y="0"/>
            <a:ext cx="2895600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concept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8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5305" y="269959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540" y="2993595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2810" y="2939435"/>
            <a:ext cx="1766429" cy="1339116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52E922F-A2A0-4A53-8FDA-B107AC92C4C4}"/>
              </a:ext>
            </a:extLst>
          </p:cNvPr>
          <p:cNvSpPr txBox="1"/>
          <p:nvPr/>
        </p:nvSpPr>
        <p:spPr>
          <a:xfrm>
            <a:off x="1716326" y="4278551"/>
            <a:ext cx="137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/>
              <a:t> </a:t>
            </a:r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5392810" y="4300557"/>
            <a:ext cx="2785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client</a:t>
            </a:r>
            <a:endParaRPr lang="es-419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6526134" y="110755"/>
            <a:ext cx="1222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rgbClr val="C00000"/>
                </a:solidFill>
              </a:rPr>
              <a:t>Satellite</a:t>
            </a:r>
            <a:endParaRPr lang="es-419" b="1" dirty="0">
              <a:solidFill>
                <a:srgbClr val="C00000"/>
              </a:solidFill>
            </a:endParaRPr>
          </a:p>
        </p:txBody>
      </p:sp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AB42FBC0-0D43-4594-9DD2-237EFDCDDEFC}"/>
              </a:ext>
            </a:extLst>
          </p:cNvPr>
          <p:cNvCxnSpPr/>
          <p:nvPr/>
        </p:nvCxnSpPr>
        <p:spPr>
          <a:xfrm flipV="1">
            <a:off x="2873829" y="3579223"/>
            <a:ext cx="2011680" cy="169817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2613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07D123-29F4-4F42-9C8F-41C61DBCB7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59268" y="6582"/>
            <a:ext cx="3266303" cy="615741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Les indices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1B5A9B7-4894-422D-85B3-36F03306A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FA5ABCE-1B03-4FC9-8453-517E7C91B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9</a:t>
            </a:fld>
            <a:endParaRPr lang="es-419" dirty="0"/>
          </a:p>
        </p:txBody>
      </p:sp>
      <p:pic>
        <p:nvPicPr>
          <p:cNvPr id="8" name="Picture 2" descr="Image associÃ©e">
            <a:extLst>
              <a:ext uri="{FF2B5EF4-FFF2-40B4-BE49-F238E27FC236}">
                <a16:creationId xmlns:a16="http://schemas.microsoft.com/office/drawing/2014/main" id="{C2A545AC-BAD7-48B4-9A9E-E7AF95E94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5571" y="119592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4A8C2856-9F4C-425C-A204-8D337E040F36}"/>
              </a:ext>
            </a:extLst>
          </p:cNvPr>
          <p:cNvSpPr txBox="1"/>
          <p:nvPr/>
        </p:nvSpPr>
        <p:spPr>
          <a:xfrm>
            <a:off x="1050612" y="1642170"/>
            <a:ext cx="486856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Récupération automatique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Envoie les Coordonnées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Reçoit des données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Trie les données</a:t>
            </a:r>
          </a:p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    	</a:t>
            </a:r>
          </a:p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Récupération des indices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6BC97E1-ED7A-465B-973C-08E5B99AC554}"/>
              </a:ext>
            </a:extLst>
          </p:cNvPr>
          <p:cNvSpPr/>
          <p:nvPr/>
        </p:nvSpPr>
        <p:spPr>
          <a:xfrm>
            <a:off x="6549369" y="1734503"/>
            <a:ext cx="3947619" cy="286232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Récupération manuelle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b="1" dirty="0"/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Aller sur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copernicus</a:t>
            </a: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Placer l’emplacement de la parcelle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Télécharger les données</a:t>
            </a:r>
          </a:p>
          <a:p>
            <a:pPr marL="342900" indent="-342900">
              <a:buFont typeface="+mj-lt"/>
              <a:buAutoNum type="arabicPeriod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Sélectionner les données souhaitées</a:t>
            </a:r>
          </a:p>
          <a:p>
            <a:pPr marL="342900" indent="-342900">
              <a:buFont typeface="+mj-lt"/>
              <a:buAutoNum type="arabicPeriod"/>
            </a:pP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lvl="1"/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	Récupération des indices</a:t>
            </a:r>
          </a:p>
          <a:p>
            <a:pPr marL="342900" indent="-342900">
              <a:buFont typeface="+mj-lt"/>
              <a:buAutoNum type="arabicPeriod"/>
            </a:pP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+mj-lt"/>
              <a:buAutoNum type="arabicPeriod"/>
            </a:pPr>
            <a:endParaRPr lang="es-419" b="1" dirty="0"/>
          </a:p>
        </p:txBody>
      </p:sp>
      <p:sp>
        <p:nvSpPr>
          <p:cNvPr id="10" name="Flèche : droite 9">
            <a:extLst>
              <a:ext uri="{FF2B5EF4-FFF2-40B4-BE49-F238E27FC236}">
                <a16:creationId xmlns:a16="http://schemas.microsoft.com/office/drawing/2014/main" id="{5BAD8B76-4ED5-4B7F-9629-776C3704DC2A}"/>
              </a:ext>
            </a:extLst>
          </p:cNvPr>
          <p:cNvSpPr/>
          <p:nvPr/>
        </p:nvSpPr>
        <p:spPr>
          <a:xfrm>
            <a:off x="1370117" y="3301973"/>
            <a:ext cx="448464" cy="254054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BFCE4A03-A277-4784-986E-999B0A9061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7970" y="3693832"/>
            <a:ext cx="438950" cy="335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673795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1565</TotalTime>
  <Words>449</Words>
  <Application>Microsoft Office PowerPoint</Application>
  <PresentationFormat>Grand écran</PresentationFormat>
  <Paragraphs>199</Paragraphs>
  <Slides>26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26</vt:i4>
      </vt:variant>
    </vt:vector>
  </HeadingPairs>
  <TitlesOfParts>
    <vt:vector size="30" baseType="lpstr">
      <vt:lpstr>Arial</vt:lpstr>
      <vt:lpstr>Calibri</vt:lpstr>
      <vt:lpstr>Calibri Light</vt:lpstr>
      <vt:lpstr>Thème Office</vt:lpstr>
      <vt:lpstr>Farming By Satellite</vt:lpstr>
      <vt:lpstr>Présentation du projet  Farming By Satellite</vt:lpstr>
      <vt:lpstr>Le concept</vt:lpstr>
      <vt:lpstr>Le concept</vt:lpstr>
      <vt:lpstr>L’interface client</vt:lpstr>
      <vt:lpstr>L’interface client</vt:lpstr>
      <vt:lpstr>L’interface client</vt:lpstr>
      <vt:lpstr>Le concept</vt:lpstr>
      <vt:lpstr>Les indices</vt:lpstr>
      <vt:lpstr>Le concept</vt:lpstr>
      <vt:lpstr>L’interface administrateur</vt:lpstr>
      <vt:lpstr>L’interface administrateur</vt:lpstr>
      <vt:lpstr>Le concept</vt:lpstr>
      <vt:lpstr>Le serveur</vt:lpstr>
      <vt:lpstr>Le serveur</vt:lpstr>
      <vt:lpstr>Le concept</vt:lpstr>
      <vt:lpstr>La base de données</vt:lpstr>
      <vt:lpstr>Le concept</vt:lpstr>
      <vt:lpstr>L’administrateur</vt:lpstr>
      <vt:lpstr>L’administrateur</vt:lpstr>
      <vt:lpstr>Le concept</vt:lpstr>
      <vt:lpstr>Bilan</vt:lpstr>
      <vt:lpstr>A vous de jouer! </vt:lpstr>
      <vt:lpstr>Présentation des clients</vt:lpstr>
      <vt:lpstr>Présentation de la responsable d’étude</vt:lpstr>
      <vt:lpstr>Remerciement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Farming By Satellite</dc:title>
  <dc:creator>Louis ANTHONIOZ</dc:creator>
  <cp:lastModifiedBy>Louis ANTHONIOZ</cp:lastModifiedBy>
  <cp:revision>83</cp:revision>
  <dcterms:created xsi:type="dcterms:W3CDTF">2018-04-15T11:57:54Z</dcterms:created>
  <dcterms:modified xsi:type="dcterms:W3CDTF">2018-04-23T13:49:35Z</dcterms:modified>
</cp:coreProperties>
</file>

<file path=docProps/thumbnail.jpeg>
</file>